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handoutMasterIdLst>
    <p:handoutMasterId r:id="rId33"/>
  </p:handoutMasterIdLst>
  <p:sldIdLst>
    <p:sldId id="307" r:id="rId2"/>
    <p:sldId id="302" r:id="rId3"/>
    <p:sldId id="304" r:id="rId4"/>
    <p:sldId id="305" r:id="rId5"/>
    <p:sldId id="306" r:id="rId6"/>
    <p:sldId id="256" r:id="rId7"/>
    <p:sldId id="289" r:id="rId8"/>
    <p:sldId id="290" r:id="rId9"/>
    <p:sldId id="291" r:id="rId10"/>
    <p:sldId id="257" r:id="rId11"/>
    <p:sldId id="309" r:id="rId12"/>
    <p:sldId id="292" r:id="rId13"/>
    <p:sldId id="293" r:id="rId14"/>
    <p:sldId id="294" r:id="rId15"/>
    <p:sldId id="295" r:id="rId16"/>
    <p:sldId id="296" r:id="rId17"/>
    <p:sldId id="297" r:id="rId18"/>
    <p:sldId id="299" r:id="rId19"/>
    <p:sldId id="300" r:id="rId20"/>
    <p:sldId id="301" r:id="rId21"/>
    <p:sldId id="303" r:id="rId22"/>
    <p:sldId id="310" r:id="rId23"/>
    <p:sldId id="311" r:id="rId24"/>
    <p:sldId id="312" r:id="rId25"/>
    <p:sldId id="258" r:id="rId26"/>
    <p:sldId id="286" r:id="rId27"/>
    <p:sldId id="287" r:id="rId28"/>
    <p:sldId id="288" r:id="rId29"/>
    <p:sldId id="313" r:id="rId30"/>
    <p:sldId id="314" r:id="rId31"/>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15"/>
  </p:normalViewPr>
  <p:slideViewPr>
    <p:cSldViewPr>
      <p:cViewPr varScale="1">
        <p:scale>
          <a:sx n="115" d="100"/>
          <a:sy n="115" d="100"/>
        </p:scale>
        <p:origin x="3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Duck_typ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Unix" TargetMode="External"/><Relationship Id="rId13" Type="http://schemas.openxmlformats.org/officeDocument/2006/relationships/hyperlink" Target="https://en.wikipedia.org/wiki/Roman_numerals" TargetMode="External"/><Relationship Id="rId3" Type="http://schemas.openxmlformats.org/officeDocument/2006/relationships/hyperlink" Target="https://en.wikipedia.org/wiki/Joe_Armstrong_(programming)" TargetMode="External"/><Relationship Id="rId7" Type="http://schemas.openxmlformats.org/officeDocument/2006/relationships/hyperlink" Target="https://en.wikipedia.org/wiki/Eric_S._Raymond" TargetMode="External"/><Relationship Id="rId12" Type="http://schemas.openxmlformats.org/officeDocument/2006/relationships/hyperlink" Target="https://en.wikipedia.org/wiki/Go_(programming_language)" TargetMode="External"/><Relationship Id="rId2" Type="http://schemas.openxmlformats.org/officeDocument/2006/relationships/hyperlink" Target="https://en.wikipedia.org/wiki/Luca_Cardelli" TargetMode="External"/><Relationship Id="rId1" Type="http://schemas.openxmlformats.org/officeDocument/2006/relationships/slideLayout" Target="../slideLayouts/slideLayout6.xml"/><Relationship Id="rId6" Type="http://schemas.openxmlformats.org/officeDocument/2006/relationships/hyperlink" Target="https://en.wikipedia.org/wiki/Generic_programming" TargetMode="External"/><Relationship Id="rId11" Type="http://schemas.openxmlformats.org/officeDocument/2006/relationships/hyperlink" Target="https://en.wikipedia.org/wiki/UTF-8" TargetMode="External"/><Relationship Id="rId5" Type="http://schemas.openxmlformats.org/officeDocument/2006/relationships/hyperlink" Target="https://en.wikipedia.org/wiki/Alexander_Stepanov" TargetMode="External"/><Relationship Id="rId15" Type="http://schemas.openxmlformats.org/officeDocument/2006/relationships/hyperlink" Target="https://en.wikipedia.org/wiki/Lookup_table" TargetMode="External"/><Relationship Id="rId10" Type="http://schemas.openxmlformats.org/officeDocument/2006/relationships/hyperlink" Target="https://en.wikipedia.org/wiki/Rob_Pike" TargetMode="External"/><Relationship Id="rId4" Type="http://schemas.openxmlformats.org/officeDocument/2006/relationships/hyperlink" Target="https://en.wikipedia.org/wiki/Erlang_(programming_language)" TargetMode="External"/><Relationship Id="rId9" Type="http://schemas.openxmlformats.org/officeDocument/2006/relationships/hyperlink" Target="https://en.wikipedia.org/wiki/Open-source_software" TargetMode="External"/><Relationship Id="rId14" Type="http://schemas.openxmlformats.org/officeDocument/2006/relationships/hyperlink" Target="https://en.wikipedia.org/wiki/Java_(programming_langu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queak.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0BC3-E975-B74C-84D9-583EBC526200}"/>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E0158856-FB32-6B46-B95B-749D1BF33218}"/>
              </a:ext>
            </a:extLst>
          </p:cNvPr>
          <p:cNvSpPr>
            <a:spLocks noGrp="1"/>
          </p:cNvSpPr>
          <p:nvPr>
            <p:ph idx="1"/>
          </p:nvPr>
        </p:nvSpPr>
        <p:spPr/>
        <p:txBody>
          <a:bodyPr/>
          <a:lstStyle/>
          <a:p>
            <a:r>
              <a:rPr lang="en-US" dirty="0"/>
              <a:t>Object-oriented programming (OOP) is a programming paradigm based on the concept of "objects", which can contain data and code. The data is in the form of fields (often known as attributes or properties), and the code is in the form of procedures (often known as methods).</a:t>
            </a:r>
          </a:p>
        </p:txBody>
      </p:sp>
      <p:sp>
        <p:nvSpPr>
          <p:cNvPr id="6" name="TextBox 5">
            <a:extLst>
              <a:ext uri="{FF2B5EF4-FFF2-40B4-BE49-F238E27FC236}">
                <a16:creationId xmlns:a16="http://schemas.microsoft.com/office/drawing/2014/main" id="{BE22C6EE-1162-064A-A68A-6ABE697E5866}"/>
              </a:ext>
            </a:extLst>
          </p:cNvPr>
          <p:cNvSpPr txBox="1"/>
          <p:nvPr/>
        </p:nvSpPr>
        <p:spPr>
          <a:xfrm>
            <a:off x="1817649" y="6367346"/>
            <a:ext cx="5456943" cy="307777"/>
          </a:xfrm>
          <a:prstGeom prst="rect">
            <a:avLst/>
          </a:prstGeom>
          <a:noFill/>
        </p:spPr>
        <p:txBody>
          <a:bodyPr wrap="none" rtlCol="0">
            <a:spAutoFit/>
          </a:bodyPr>
          <a:lstStyle/>
          <a:p>
            <a:r>
              <a:rPr lang="en-US" sz="1400" dirty="0"/>
              <a:t>Source: </a:t>
            </a:r>
            <a:r>
              <a:rPr lang="en-US" sz="1400" dirty="0">
                <a:hlinkClick r:id="rId2"/>
              </a:rPr>
              <a:t>https://en.wikipedia.org/wiki/Object-oriented_programming</a:t>
            </a:r>
            <a:endParaRPr lang="en-US" sz="1400" dirty="0"/>
          </a:p>
        </p:txBody>
      </p:sp>
    </p:spTree>
    <p:extLst>
      <p:ext uri="{BB962C8B-B14F-4D97-AF65-F5344CB8AC3E}">
        <p14:creationId xmlns:p14="http://schemas.microsoft.com/office/powerpoint/2010/main" val="7537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62500" lnSpcReduction="20000"/>
          </a:bodyPr>
          <a:lstStyle/>
          <a:p>
            <a:r>
              <a:rPr lang="en-US" dirty="0"/>
              <a:t>Inheritance is one of the core concepts of object-oriented programming (OOP) languages. </a:t>
            </a:r>
          </a:p>
          <a:p>
            <a:r>
              <a:rPr lang="en-US" dirty="0"/>
              <a:t>It is a mechanism where you can derive a class from another class for a hierarchy of classes that share a set of attributes and methods.</a:t>
            </a:r>
          </a:p>
          <a:p>
            <a:r>
              <a:rPr lang="en-US" dirty="0"/>
              <a:t>In statically typed languages like C++/Java it allows for precise modeling of the perceived inheritance relation (is-a) of objects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80064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Tree>
    <p:extLst>
      <p:ext uri="{BB962C8B-B14F-4D97-AF65-F5344CB8AC3E}">
        <p14:creationId xmlns:p14="http://schemas.microsoft.com/office/powerpoint/2010/main" val="249986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p:txBody>
          <a:bodyPr>
            <a:normAutofit fontScale="85000" lnSpcReduction="20000"/>
          </a:bodyPr>
          <a:lstStyle/>
          <a:p>
            <a:r>
              <a:rPr lang="en-US" dirty="0"/>
              <a:t>In dynamically typed languages like Asteroid and Python lists are untyped containers, i.e.</a:t>
            </a:r>
          </a:p>
          <a:p>
            <a:pPr lvl="1"/>
            <a:r>
              <a:rPr lang="en-US" dirty="0"/>
              <a:t>[1,”two”,3.0] is legal</a:t>
            </a:r>
          </a:p>
          <a:p>
            <a:r>
              <a:rPr lang="en-US" dirty="0"/>
              <a:t>That means, lists in dynamically typed languages are by default polymorphic!</a:t>
            </a:r>
          </a:p>
          <a:p>
            <a:r>
              <a:rPr lang="en-US" dirty="0"/>
              <a:t>Here, </a:t>
            </a:r>
            <a:r>
              <a:rPr lang="en-US" b="1" dirty="0"/>
              <a:t>subtype polymorphism </a:t>
            </a:r>
            <a:r>
              <a:rPr lang="en-US" dirty="0"/>
              <a:t>with dynamic dispatch is </a:t>
            </a:r>
            <a:r>
              <a:rPr lang="en-US" b="1" dirty="0"/>
              <a:t>replaced by duck typing,</a:t>
            </a:r>
          </a:p>
          <a:p>
            <a:pPr lvl="1"/>
            <a:r>
              <a:rPr lang="en-US" i="1" dirty="0"/>
              <a:t>"If it walks like a duck and it quacks like a duck, then it must be a duck” –</a:t>
            </a:r>
            <a:r>
              <a:rPr lang="en-US" dirty="0"/>
              <a:t> the duck test.</a:t>
            </a:r>
            <a:endParaRPr lang="en-US" i="1" dirty="0"/>
          </a:p>
        </p:txBody>
      </p:sp>
      <p:sp>
        <p:nvSpPr>
          <p:cNvPr id="5" name="TextBox 4">
            <a:extLst>
              <a:ext uri="{FF2B5EF4-FFF2-40B4-BE49-F238E27FC236}">
                <a16:creationId xmlns:a16="http://schemas.microsoft.com/office/drawing/2014/main" id="{C753194E-56C1-0344-ACFB-3208FFF9E741}"/>
              </a:ext>
            </a:extLst>
          </p:cNvPr>
          <p:cNvSpPr txBox="1"/>
          <p:nvPr/>
        </p:nvSpPr>
        <p:spPr>
          <a:xfrm>
            <a:off x="1706137" y="6278137"/>
            <a:ext cx="4067139" cy="307777"/>
          </a:xfrm>
          <a:prstGeom prst="rect">
            <a:avLst/>
          </a:prstGeom>
          <a:noFill/>
        </p:spPr>
        <p:txBody>
          <a:bodyPr wrap="none" rtlCol="0">
            <a:spAutoFit/>
          </a:bodyPr>
          <a:lstStyle/>
          <a:p>
            <a:r>
              <a:rPr lang="en-US" sz="1400" dirty="0"/>
              <a:t>Source: </a:t>
            </a:r>
            <a:r>
              <a:rPr lang="en-US" sz="1400" dirty="0">
                <a:hlinkClick r:id="rId2"/>
              </a:rPr>
              <a:t>https://en.wikipedia.org/wiki/Duck_typing</a:t>
            </a:r>
            <a:endParaRPr lang="en-US" sz="1400" dirty="0"/>
          </a:p>
        </p:txBody>
      </p:sp>
    </p:spTree>
    <p:extLst>
      <p:ext uri="{BB962C8B-B14F-4D97-AF65-F5344CB8AC3E}">
        <p14:creationId xmlns:p14="http://schemas.microsoft.com/office/powerpoint/2010/main" val="191974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a:xfrm>
            <a:off x="4191000" y="1828800"/>
            <a:ext cx="4648200" cy="4495800"/>
          </a:xfrm>
        </p:spPr>
        <p:txBody>
          <a:bodyPr>
            <a:normAutofit fontScale="92500" lnSpcReduction="10000"/>
          </a:bodyPr>
          <a:lstStyle/>
          <a:p>
            <a:r>
              <a:rPr lang="en-US" dirty="0"/>
              <a:t>In duck typing the objects on a list have to support the behavior required by the list</a:t>
            </a:r>
          </a:p>
          <a:p>
            <a:pPr lvl="1"/>
            <a:r>
              <a:rPr lang="en-US" dirty="0"/>
              <a:t>However, that behavior does not have to come from a base class!</a:t>
            </a:r>
          </a:p>
          <a:p>
            <a:r>
              <a:rPr lang="en-US" dirty="0"/>
              <a:t>Consider the shape example written in Python – no base class required – list is polymorphic</a:t>
            </a:r>
          </a:p>
        </p:txBody>
      </p:sp>
      <p:pic>
        <p:nvPicPr>
          <p:cNvPr id="3" name="Picture 2">
            <a:extLst>
              <a:ext uri="{FF2B5EF4-FFF2-40B4-BE49-F238E27FC236}">
                <a16:creationId xmlns:a16="http://schemas.microsoft.com/office/drawing/2014/main" id="{F874C3ED-B441-F946-AFBB-C2407EE4C3FD}"/>
              </a:ext>
            </a:extLst>
          </p:cNvPr>
          <p:cNvPicPr>
            <a:picLocks noChangeAspect="1"/>
          </p:cNvPicPr>
          <p:nvPr/>
        </p:nvPicPr>
        <p:blipFill>
          <a:blip r:embed="rId2"/>
          <a:stretch>
            <a:fillRect/>
          </a:stretch>
        </p:blipFill>
        <p:spPr>
          <a:xfrm>
            <a:off x="662644" y="2060575"/>
            <a:ext cx="3528356" cy="3200400"/>
          </a:xfrm>
          <a:prstGeom prst="rect">
            <a:avLst/>
          </a:prstGeom>
          <a:ln>
            <a:solidFill>
              <a:schemeClr val="tx2"/>
            </a:solidFill>
          </a:ln>
        </p:spPr>
      </p:pic>
      <p:sp>
        <p:nvSpPr>
          <p:cNvPr id="6" name="Up Arrow 5">
            <a:extLst>
              <a:ext uri="{FF2B5EF4-FFF2-40B4-BE49-F238E27FC236}">
                <a16:creationId xmlns:a16="http://schemas.microsoft.com/office/drawing/2014/main" id="{934FB28B-A649-7F4B-83D0-570FF52AA308}"/>
              </a:ext>
            </a:extLst>
          </p:cNvPr>
          <p:cNvSpPr/>
          <p:nvPr/>
        </p:nvSpPr>
        <p:spPr bwMode="auto">
          <a:xfrm rot="3659024">
            <a:off x="531052" y="3653537"/>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7" name="Up Arrow 6">
            <a:extLst>
              <a:ext uri="{FF2B5EF4-FFF2-40B4-BE49-F238E27FC236}">
                <a16:creationId xmlns:a16="http://schemas.microsoft.com/office/drawing/2014/main" id="{AE28AB0B-BFAB-2843-A20B-238FC76F9469}"/>
              </a:ext>
            </a:extLst>
          </p:cNvPr>
          <p:cNvSpPr/>
          <p:nvPr/>
        </p:nvSpPr>
        <p:spPr bwMode="auto">
          <a:xfrm rot="3659024">
            <a:off x="611948" y="267106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Up Arrow 7">
            <a:extLst>
              <a:ext uri="{FF2B5EF4-FFF2-40B4-BE49-F238E27FC236}">
                <a16:creationId xmlns:a16="http://schemas.microsoft.com/office/drawing/2014/main" id="{5D2DCCCC-8F9D-EB47-B430-1CC0DA091255}"/>
              </a:ext>
            </a:extLst>
          </p:cNvPr>
          <p:cNvSpPr/>
          <p:nvPr/>
        </p:nvSpPr>
        <p:spPr bwMode="auto">
          <a:xfrm rot="17940976" flipH="1">
            <a:off x="1967275" y="500081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TextBox 8">
            <a:extLst>
              <a:ext uri="{FF2B5EF4-FFF2-40B4-BE49-F238E27FC236}">
                <a16:creationId xmlns:a16="http://schemas.microsoft.com/office/drawing/2014/main" id="{6CB7C4BC-43EC-F44F-BB8B-8D2090101ACF}"/>
              </a:ext>
            </a:extLst>
          </p:cNvPr>
          <p:cNvSpPr txBox="1"/>
          <p:nvPr/>
        </p:nvSpPr>
        <p:spPr>
          <a:xfrm>
            <a:off x="1048215" y="5865541"/>
            <a:ext cx="1514645" cy="307777"/>
          </a:xfrm>
          <a:prstGeom prst="rect">
            <a:avLst/>
          </a:prstGeom>
          <a:noFill/>
        </p:spPr>
        <p:txBody>
          <a:bodyPr wrap="none" rtlCol="0">
            <a:spAutoFit/>
          </a:bodyPr>
          <a:lstStyle/>
          <a:p>
            <a:r>
              <a:rPr lang="en-US" sz="1400" dirty="0"/>
              <a:t>ln007/</a:t>
            </a:r>
            <a:r>
              <a:rPr lang="en-US" sz="1400" dirty="0" err="1"/>
              <a:t>subpoly.py</a:t>
            </a:r>
            <a:endParaRPr lang="en-US" sz="1400" dirty="0"/>
          </a:p>
        </p:txBody>
      </p:sp>
    </p:spTree>
    <p:extLst>
      <p:ext uri="{BB962C8B-B14F-4D97-AF65-F5344CB8AC3E}">
        <p14:creationId xmlns:p14="http://schemas.microsoft.com/office/powerpoint/2010/main" val="233262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Duck</a:t>
            </a:r>
            <a:br>
              <a:rPr lang="en-US" dirty="0"/>
            </a:br>
            <a:r>
              <a:rPr lang="en-US" dirty="0"/>
              <a:t>Typing</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a:bodyPr>
          <a:lstStyle/>
          <a:p>
            <a:r>
              <a:rPr lang="en-US" dirty="0"/>
              <a:t>Duck typing simply assumes that the required functions are present at runtime.</a:t>
            </a:r>
          </a:p>
        </p:txBody>
      </p:sp>
      <p:sp>
        <p:nvSpPr>
          <p:cNvPr id="7" name="TextBox 6">
            <a:extLst>
              <a:ext uri="{FF2B5EF4-FFF2-40B4-BE49-F238E27FC236}">
                <a16:creationId xmlns:a16="http://schemas.microsoft.com/office/drawing/2014/main" id="{F67E19BC-7A4B-DD41-B86F-A9E8D8573A49}"/>
              </a:ext>
            </a:extLst>
          </p:cNvPr>
          <p:cNvSpPr txBox="1"/>
          <p:nvPr/>
        </p:nvSpPr>
        <p:spPr>
          <a:xfrm>
            <a:off x="1710945" y="3657600"/>
            <a:ext cx="498855" cy="369332"/>
          </a:xfrm>
          <a:prstGeom prst="rect">
            <a:avLst/>
          </a:prstGeom>
          <a:noFill/>
        </p:spPr>
        <p:txBody>
          <a:bodyPr wrap="none" rtlCol="0">
            <a:spAutoFit/>
          </a:bodyPr>
          <a:lstStyle/>
          <a:p>
            <a:r>
              <a:rPr lang="en-US" sz="1800" dirty="0"/>
              <a:t>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32004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43434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59436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pic>
        <p:nvPicPr>
          <p:cNvPr id="23" name="Picture 22">
            <a:extLst>
              <a:ext uri="{FF2B5EF4-FFF2-40B4-BE49-F238E27FC236}">
                <a16:creationId xmlns:a16="http://schemas.microsoft.com/office/drawing/2014/main" id="{ADF40A6C-9ABE-B64F-89B0-6CD5E748DC8F}"/>
              </a:ext>
            </a:extLst>
          </p:cNvPr>
          <p:cNvPicPr>
            <a:picLocks noChangeAspect="1"/>
          </p:cNvPicPr>
          <p:nvPr/>
        </p:nvPicPr>
        <p:blipFill>
          <a:blip r:embed="rId2"/>
          <a:stretch>
            <a:fillRect/>
          </a:stretch>
        </p:blipFill>
        <p:spPr>
          <a:xfrm>
            <a:off x="5172714" y="339983"/>
            <a:ext cx="2684771" cy="2435225"/>
          </a:xfrm>
          <a:prstGeom prst="rect">
            <a:avLst/>
          </a:prstGeom>
          <a:ln>
            <a:solidFill>
              <a:schemeClr val="tx2"/>
            </a:solidFill>
          </a:ln>
        </p:spPr>
      </p:pic>
      <p:sp>
        <p:nvSpPr>
          <p:cNvPr id="3" name="Up Arrow 2">
            <a:extLst>
              <a:ext uri="{FF2B5EF4-FFF2-40B4-BE49-F238E27FC236}">
                <a16:creationId xmlns:a16="http://schemas.microsoft.com/office/drawing/2014/main" id="{91D70011-427B-D34A-8957-CCFF1DCE76BE}"/>
              </a:ext>
            </a:extLst>
          </p:cNvPr>
          <p:cNvSpPr/>
          <p:nvPr/>
        </p:nvSpPr>
        <p:spPr bwMode="auto">
          <a:xfrm rot="2672941">
            <a:off x="2719235" y="408452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8DA40E96-561D-C34E-8FF1-BD8F0B7E3F2B}"/>
              </a:ext>
            </a:extLst>
          </p:cNvPr>
          <p:cNvSpPr/>
          <p:nvPr/>
        </p:nvSpPr>
        <p:spPr bwMode="auto">
          <a:xfrm rot="2672941">
            <a:off x="4191001" y="4114799"/>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5" name="Up Arrow 24">
            <a:extLst>
              <a:ext uri="{FF2B5EF4-FFF2-40B4-BE49-F238E27FC236}">
                <a16:creationId xmlns:a16="http://schemas.microsoft.com/office/drawing/2014/main" id="{AC1524A0-0931-4140-927A-D26AF9809E44}"/>
              </a:ext>
            </a:extLst>
          </p:cNvPr>
          <p:cNvSpPr/>
          <p:nvPr/>
        </p:nvSpPr>
        <p:spPr bwMode="auto">
          <a:xfrm rot="2672941">
            <a:off x="5862852" y="408452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783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4CDF-8E2B-A84D-9ED0-901FFE0EFBEC}"/>
              </a:ext>
            </a:extLst>
          </p:cNvPr>
          <p:cNvSpPr>
            <a:spLocks noGrp="1"/>
          </p:cNvSpPr>
          <p:nvPr>
            <p:ph type="title"/>
          </p:nvPr>
        </p:nvSpPr>
        <p:spPr/>
        <p:txBody>
          <a:bodyPr/>
          <a:lstStyle/>
          <a:p>
            <a:r>
              <a:rPr lang="en-US" dirty="0"/>
              <a:t>OOP -- Criticisms</a:t>
            </a:r>
          </a:p>
        </p:txBody>
      </p:sp>
      <p:sp>
        <p:nvSpPr>
          <p:cNvPr id="3" name="Content Placeholder 2">
            <a:extLst>
              <a:ext uri="{FF2B5EF4-FFF2-40B4-BE49-F238E27FC236}">
                <a16:creationId xmlns:a16="http://schemas.microsoft.com/office/drawing/2014/main" id="{023B73B8-ACDC-2946-9390-365BF341C1C0}"/>
              </a:ext>
            </a:extLst>
          </p:cNvPr>
          <p:cNvSpPr>
            <a:spLocks noGrp="1"/>
          </p:cNvSpPr>
          <p:nvPr>
            <p:ph idx="1"/>
          </p:nvPr>
        </p:nvSpPr>
        <p:spPr/>
        <p:txBody>
          <a:bodyPr/>
          <a:lstStyle/>
          <a:p>
            <a:r>
              <a:rPr lang="en-US" dirty="0"/>
              <a:t>“Classic” OOP is increasingly coming under scrutiny</a:t>
            </a:r>
          </a:p>
          <a:p>
            <a:r>
              <a:rPr lang="en-US" dirty="0"/>
              <a:t>More modern approaches try to address this</a:t>
            </a:r>
          </a:p>
        </p:txBody>
      </p:sp>
    </p:spTree>
    <p:extLst>
      <p:ext uri="{BB962C8B-B14F-4D97-AF65-F5344CB8AC3E}">
        <p14:creationId xmlns:p14="http://schemas.microsoft.com/office/powerpoint/2010/main" val="22019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85000" lnSpcReduction="20000"/>
          </a:bodyPr>
          <a:lstStyle/>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21002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extLst>
      <p:ext uri="{BB962C8B-B14F-4D97-AF65-F5344CB8AC3E}">
        <p14:creationId xmlns:p14="http://schemas.microsoft.com/office/powerpoint/2010/main" val="72616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extLst>
      <p:ext uri="{BB962C8B-B14F-4D97-AF65-F5344CB8AC3E}">
        <p14:creationId xmlns:p14="http://schemas.microsoft.com/office/powerpoint/2010/main" val="385393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6462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A5E-1429-2B43-9A45-F8DAE8CF7F0B}"/>
              </a:ext>
            </a:extLst>
          </p:cNvPr>
          <p:cNvSpPr>
            <a:spLocks noGrp="1"/>
          </p:cNvSpPr>
          <p:nvPr>
            <p:ph type="title"/>
          </p:nvPr>
        </p:nvSpPr>
        <p:spPr/>
        <p:txBody>
          <a:bodyPr/>
          <a:lstStyle/>
          <a:p>
            <a:r>
              <a:rPr lang="en-US" dirty="0"/>
              <a:t>Other Criticisms</a:t>
            </a:r>
          </a:p>
        </p:txBody>
      </p:sp>
      <p:sp>
        <p:nvSpPr>
          <p:cNvPr id="5" name="TextBox 4">
            <a:extLst>
              <a:ext uri="{FF2B5EF4-FFF2-40B4-BE49-F238E27FC236}">
                <a16:creationId xmlns:a16="http://schemas.microsoft.com/office/drawing/2014/main" id="{328547AE-387F-D445-AADD-58A86BD5A3B6}"/>
              </a:ext>
            </a:extLst>
          </p:cNvPr>
          <p:cNvSpPr txBox="1"/>
          <p:nvPr/>
        </p:nvSpPr>
        <p:spPr>
          <a:xfrm>
            <a:off x="228600" y="1721392"/>
            <a:ext cx="4038600" cy="1384995"/>
          </a:xfrm>
          <a:prstGeom prst="rect">
            <a:avLst/>
          </a:prstGeom>
          <a:no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2" tooltip="Luca Cardelli"/>
              </a:rPr>
              <a:t>Luca Cardelli</a:t>
            </a:r>
            <a:r>
              <a:rPr lang="en-US" sz="1400" b="0" i="0" dirty="0">
                <a:solidFill>
                  <a:srgbClr val="202122"/>
                </a:solidFill>
                <a:effectLst/>
                <a:latin typeface="Arial" panose="020B0604020202020204" pitchFamily="34" charset="0"/>
              </a:rPr>
              <a:t> claims that OOP code is "intrinsically less efficient" than procedural code, that OOP can take longer to compile, and that OOP languages have "extremely poor modularity properties with respect to class extension and modification” and tend to be extremely complex.</a:t>
            </a:r>
            <a:endParaRPr lang="en-US" sz="1400" dirty="0"/>
          </a:p>
        </p:txBody>
      </p:sp>
      <p:sp>
        <p:nvSpPr>
          <p:cNvPr id="7" name="TextBox 6">
            <a:extLst>
              <a:ext uri="{FF2B5EF4-FFF2-40B4-BE49-F238E27FC236}">
                <a16:creationId xmlns:a16="http://schemas.microsoft.com/office/drawing/2014/main" id="{D6C2486E-5059-CD44-ADB9-E26DB2442996}"/>
              </a:ext>
            </a:extLst>
          </p:cNvPr>
          <p:cNvSpPr txBox="1"/>
          <p:nvPr/>
        </p:nvSpPr>
        <p:spPr>
          <a:xfrm>
            <a:off x="4343400" y="1376756"/>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3" tooltip="Joe Armstrong (programming)"/>
              </a:rPr>
              <a:t>Joe Armstrong</a:t>
            </a:r>
            <a:r>
              <a:rPr lang="en-US" sz="1400" b="0" i="0" dirty="0">
                <a:solidFill>
                  <a:srgbClr val="202122"/>
                </a:solidFill>
                <a:effectLst/>
                <a:latin typeface="Arial" panose="020B0604020202020204" pitchFamily="34" charset="0"/>
              </a:rPr>
              <a:t>, the principal inventor of </a:t>
            </a:r>
            <a:r>
              <a:rPr lang="en-US" sz="1400" b="0" i="0" u="none" strike="noStrike" dirty="0">
                <a:solidFill>
                  <a:srgbClr val="3366CC"/>
                </a:solidFill>
                <a:effectLst/>
                <a:latin typeface="Arial" panose="020B0604020202020204" pitchFamily="34" charset="0"/>
                <a:hlinkClick r:id="rId4" tooltip="Erlang (programming language)"/>
              </a:rPr>
              <a:t>Erlang</a:t>
            </a:r>
            <a:r>
              <a:rPr lang="en-US" sz="1400" b="0" i="0" dirty="0">
                <a:solidFill>
                  <a:srgbClr val="202122"/>
                </a:solidFill>
                <a:effectLst/>
                <a:latin typeface="Arial" panose="020B0604020202020204" pitchFamily="34" charset="0"/>
              </a:rPr>
              <a:t>, is quoted as saying:</a:t>
            </a:r>
            <a:r>
              <a:rPr lang="en-US" sz="1400" dirty="0">
                <a:solidFill>
                  <a:srgbClr val="202122"/>
                </a:solidFill>
              </a:rPr>
              <a:t> </a:t>
            </a:r>
            <a:r>
              <a:rPr lang="en-US" sz="1400" dirty="0">
                <a:solidFill>
                  <a:schemeClr val="tx2"/>
                </a:solidFill>
                <a:effectLst/>
              </a:rPr>
              <a:t>The problem with object-oriented languages is they've got all this implicit environment that they carry around with them. You wanted a banana but what you got was a gorilla holding the banana and the entire jungle.</a:t>
            </a:r>
          </a:p>
        </p:txBody>
      </p:sp>
      <p:sp>
        <p:nvSpPr>
          <p:cNvPr id="9" name="TextBox 8">
            <a:extLst>
              <a:ext uri="{FF2B5EF4-FFF2-40B4-BE49-F238E27FC236}">
                <a16:creationId xmlns:a16="http://schemas.microsoft.com/office/drawing/2014/main" id="{5EBA49A1-FE41-E44B-9653-47247A56633C}"/>
              </a:ext>
            </a:extLst>
          </p:cNvPr>
          <p:cNvSpPr txBox="1"/>
          <p:nvPr/>
        </p:nvSpPr>
        <p:spPr>
          <a:xfrm>
            <a:off x="419100" y="3406698"/>
            <a:ext cx="8305800" cy="738664"/>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5" tooltip="Alexander Stepanov"/>
              </a:rPr>
              <a:t>Alexander Stepanov</a:t>
            </a:r>
            <a:r>
              <a:rPr lang="en-US" sz="1400" b="0" i="0" dirty="0">
                <a:solidFill>
                  <a:srgbClr val="202122"/>
                </a:solidFill>
                <a:effectLst/>
                <a:latin typeface="Arial" panose="020B0604020202020204" pitchFamily="34" charset="0"/>
              </a:rPr>
              <a:t>  (main autho</a:t>
            </a:r>
            <a:r>
              <a:rPr lang="en-US" sz="1400" dirty="0">
                <a:solidFill>
                  <a:srgbClr val="202122"/>
                </a:solidFill>
              </a:rPr>
              <a:t>r of the C++ STL) </a:t>
            </a:r>
            <a:r>
              <a:rPr lang="en-US" sz="1400" b="0" i="0" dirty="0">
                <a:solidFill>
                  <a:srgbClr val="202122"/>
                </a:solidFill>
                <a:effectLst/>
                <a:latin typeface="Arial" panose="020B0604020202020204" pitchFamily="34" charset="0"/>
              </a:rPr>
              <a:t>compares object orientation unfavorably to </a:t>
            </a:r>
            <a:r>
              <a:rPr lang="en-US" sz="1400" b="0" i="0" u="none" strike="noStrike" dirty="0">
                <a:solidFill>
                  <a:srgbClr val="3366CC"/>
                </a:solidFill>
                <a:effectLst/>
                <a:latin typeface="Arial" panose="020B0604020202020204" pitchFamily="34" charset="0"/>
                <a:hlinkClick r:id="rId6" tooltip="Generic programming"/>
              </a:rPr>
              <a:t>generic programming</a:t>
            </a:r>
            <a:r>
              <a:rPr lang="en-US" sz="1400" b="0" i="0" dirty="0">
                <a:solidFill>
                  <a:srgbClr val="202122"/>
                </a:solidFill>
                <a:effectLst/>
                <a:latin typeface="Arial" panose="020B0604020202020204" pitchFamily="34" charset="0"/>
              </a:rPr>
              <a:t>:</a:t>
            </a:r>
            <a:r>
              <a:rPr lang="en-US" sz="1400" dirty="0">
                <a:solidFill>
                  <a:srgbClr val="202122"/>
                </a:solidFill>
              </a:rPr>
              <a:t> </a:t>
            </a:r>
            <a:r>
              <a:rPr lang="en-US" sz="1400" dirty="0">
                <a:solidFill>
                  <a:schemeClr val="tx2"/>
                </a:solidFill>
                <a:effectLst/>
              </a:rPr>
              <a:t>I find OOP philosophically unsound. It claims that everything is an object. Even if it is true, it is not very interesting — saying that everything is an object is saying nothing at all.</a:t>
            </a:r>
          </a:p>
        </p:txBody>
      </p:sp>
      <p:sp>
        <p:nvSpPr>
          <p:cNvPr id="11" name="TextBox 10">
            <a:extLst>
              <a:ext uri="{FF2B5EF4-FFF2-40B4-BE49-F238E27FC236}">
                <a16:creationId xmlns:a16="http://schemas.microsoft.com/office/drawing/2014/main" id="{EAF9C27F-D17C-764F-9709-98C9241861B0}"/>
              </a:ext>
            </a:extLst>
          </p:cNvPr>
          <p:cNvSpPr txBox="1"/>
          <p:nvPr/>
        </p:nvSpPr>
        <p:spPr>
          <a:xfrm>
            <a:off x="304800" y="4661116"/>
            <a:ext cx="3943815" cy="1600438"/>
          </a:xfrm>
          <a:prstGeom prst="rect">
            <a:avLst/>
          </a:prstGeom>
          <a:solidFill>
            <a:schemeClr val="bg1"/>
          </a:solid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7" tooltip="Eric S. Raymond"/>
              </a:rPr>
              <a:t>Eric S. Raymond</a:t>
            </a:r>
            <a:r>
              <a:rPr lang="en-US" sz="1400" b="0" i="0" dirty="0">
                <a:solidFill>
                  <a:srgbClr val="202122"/>
                </a:solidFill>
                <a:effectLst/>
                <a:latin typeface="Arial" panose="020B0604020202020204" pitchFamily="34" charset="0"/>
              </a:rPr>
              <a:t>, a </a:t>
            </a:r>
            <a:r>
              <a:rPr lang="en-US" sz="1400" b="0" i="0" u="none" strike="noStrike" dirty="0">
                <a:solidFill>
                  <a:srgbClr val="3366CC"/>
                </a:solidFill>
                <a:effectLst/>
                <a:latin typeface="Arial" panose="020B0604020202020204" pitchFamily="34" charset="0"/>
                <a:hlinkClick r:id="rId8" tooltip="Unix"/>
              </a:rPr>
              <a:t>Unix</a:t>
            </a:r>
            <a:r>
              <a:rPr lang="en-US" sz="1400" b="0" i="0" dirty="0">
                <a:solidFill>
                  <a:srgbClr val="202122"/>
                </a:solidFill>
                <a:effectLst/>
                <a:latin typeface="Arial" panose="020B0604020202020204" pitchFamily="34" charset="0"/>
              </a:rPr>
              <a:t> programmer and </a:t>
            </a:r>
            <a:r>
              <a:rPr lang="en-US" sz="1400" b="0" i="0" u="none" strike="noStrike" dirty="0">
                <a:solidFill>
                  <a:srgbClr val="3366CC"/>
                </a:solidFill>
                <a:effectLst/>
                <a:latin typeface="Arial" panose="020B0604020202020204" pitchFamily="34" charset="0"/>
                <a:hlinkClick r:id="rId9" tooltip="Open-source software"/>
              </a:rPr>
              <a:t>open-source software</a:t>
            </a:r>
            <a:r>
              <a:rPr lang="en-US" sz="1400" b="0" i="0" dirty="0">
                <a:solidFill>
                  <a:srgbClr val="202122"/>
                </a:solidFill>
                <a:effectLst/>
                <a:latin typeface="Arial" panose="020B0604020202020204" pitchFamily="34" charset="0"/>
              </a:rPr>
              <a:t> advocate, has been critical of claims that present object-oriented programming as the "One True Solution", and has written that object-oriented programming languages tend to encourage thickly layered programs that destroy transparency.</a:t>
            </a:r>
            <a:endParaRPr lang="en-US" sz="1400" dirty="0"/>
          </a:p>
        </p:txBody>
      </p:sp>
      <p:sp>
        <p:nvSpPr>
          <p:cNvPr id="13" name="TextBox 12">
            <a:extLst>
              <a:ext uri="{FF2B5EF4-FFF2-40B4-BE49-F238E27FC236}">
                <a16:creationId xmlns:a16="http://schemas.microsoft.com/office/drawing/2014/main" id="{7DB43728-3735-994F-934B-A3C2742855AA}"/>
              </a:ext>
            </a:extLst>
          </p:cNvPr>
          <p:cNvSpPr txBox="1"/>
          <p:nvPr/>
        </p:nvSpPr>
        <p:spPr>
          <a:xfrm>
            <a:off x="4363844" y="5050283"/>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10" tooltip="Rob Pike"/>
              </a:rPr>
              <a:t>Rob Pike</a:t>
            </a:r>
            <a:r>
              <a:rPr lang="en-US" sz="1400" b="0" i="0" dirty="0">
                <a:solidFill>
                  <a:srgbClr val="202122"/>
                </a:solidFill>
                <a:effectLst/>
                <a:latin typeface="Arial" panose="020B0604020202020204" pitchFamily="34" charset="0"/>
              </a:rPr>
              <a:t>, a programmer involved in the creation of </a:t>
            </a:r>
            <a:r>
              <a:rPr lang="en-US" sz="1400" b="0" i="0" u="none" strike="noStrike" dirty="0">
                <a:solidFill>
                  <a:srgbClr val="3366CC"/>
                </a:solidFill>
                <a:effectLst/>
                <a:latin typeface="Arial" panose="020B0604020202020204" pitchFamily="34" charset="0"/>
                <a:hlinkClick r:id="rId11" tooltip="UTF-8"/>
              </a:rPr>
              <a:t>UTF-8</a:t>
            </a:r>
            <a:r>
              <a:rPr lang="en-US" sz="1400" b="0" i="0" dirty="0">
                <a:solidFill>
                  <a:srgbClr val="202122"/>
                </a:solidFill>
                <a:effectLst/>
                <a:latin typeface="Arial" panose="020B0604020202020204" pitchFamily="34" charset="0"/>
              </a:rPr>
              <a:t> and </a:t>
            </a:r>
            <a:r>
              <a:rPr lang="en-US" sz="1400" b="0" i="0" u="none" strike="noStrike" dirty="0">
                <a:solidFill>
                  <a:srgbClr val="3366CC"/>
                </a:solidFill>
                <a:effectLst/>
                <a:latin typeface="Arial" panose="020B0604020202020204" pitchFamily="34" charset="0"/>
                <a:hlinkClick r:id="rId12" tooltip="Go (programming language)"/>
              </a:rPr>
              <a:t>Go</a:t>
            </a:r>
            <a:r>
              <a:rPr lang="en-US" sz="1400" b="0" i="0" dirty="0">
                <a:solidFill>
                  <a:srgbClr val="202122"/>
                </a:solidFill>
                <a:effectLst/>
                <a:latin typeface="Arial" panose="020B0604020202020204" pitchFamily="34" charset="0"/>
              </a:rPr>
              <a:t>, has called object-oriented programming "the </a:t>
            </a:r>
            <a:r>
              <a:rPr lang="en-US" sz="1400" b="0" i="0" u="none" strike="noStrike" dirty="0">
                <a:solidFill>
                  <a:srgbClr val="3366CC"/>
                </a:solidFill>
                <a:effectLst/>
                <a:latin typeface="Arial" panose="020B0604020202020204" pitchFamily="34" charset="0"/>
                <a:hlinkClick r:id="rId13" tooltip="Roman numerals"/>
              </a:rPr>
              <a:t>Roman numerals</a:t>
            </a:r>
            <a:r>
              <a:rPr lang="en-US" sz="1400" b="0" i="0" dirty="0">
                <a:solidFill>
                  <a:srgbClr val="202122"/>
                </a:solidFill>
                <a:effectLst/>
                <a:latin typeface="Arial" panose="020B0604020202020204" pitchFamily="34" charset="0"/>
              </a:rPr>
              <a:t> of computing” and cites an instance of a </a:t>
            </a:r>
            <a:r>
              <a:rPr lang="en-US" sz="1400" b="0" i="0" u="none" strike="noStrike" dirty="0">
                <a:solidFill>
                  <a:srgbClr val="3366CC"/>
                </a:solidFill>
                <a:effectLst/>
                <a:latin typeface="Arial" panose="020B0604020202020204" pitchFamily="34" charset="0"/>
                <a:hlinkClick r:id="rId14" tooltip="Java (programming language)"/>
              </a:rPr>
              <a:t>Java</a:t>
            </a:r>
            <a:r>
              <a:rPr lang="en-US" sz="1400" b="0" i="0" dirty="0">
                <a:solidFill>
                  <a:srgbClr val="202122"/>
                </a:solidFill>
                <a:effectLst/>
                <a:latin typeface="Arial" panose="020B0604020202020204" pitchFamily="34" charset="0"/>
              </a:rPr>
              <a:t> professor whose "idiomatic" solution to a problem was to create six new classes, rather than to simply use a </a:t>
            </a:r>
            <a:r>
              <a:rPr lang="en-US" sz="1400" b="0" i="0" u="none" strike="noStrike" dirty="0">
                <a:solidFill>
                  <a:srgbClr val="3366CC"/>
                </a:solidFill>
                <a:effectLst/>
                <a:latin typeface="Arial" panose="020B0604020202020204" pitchFamily="34" charset="0"/>
                <a:hlinkClick r:id="rId15" tooltip="Lookup table"/>
              </a:rPr>
              <a:t>lookup table</a:t>
            </a:r>
            <a:r>
              <a:rPr lang="en-US" sz="1400"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2561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a:t>
            </a:r>
            <a:br>
              <a:rPr lang="en-US" dirty="0"/>
            </a:br>
            <a:r>
              <a:rPr lang="en-US" dirty="0"/>
              <a:t>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3048000"/>
            <a:ext cx="7010400" cy="3429000"/>
          </a:xfrm>
        </p:spPr>
        <p:txBody>
          <a:bodyPr>
            <a:normAutofit fontScale="85000" lnSpcReduction="20000"/>
          </a:bodyPr>
          <a:lstStyle/>
          <a:p>
            <a:r>
              <a:rPr lang="en-US" b="1" dirty="0" err="1"/>
              <a:t>Simula</a:t>
            </a:r>
            <a:r>
              <a:rPr lang="en-US" dirty="0"/>
              <a:t> is a language designed to solve problems in simulations</a:t>
            </a:r>
          </a:p>
          <a:p>
            <a:pPr lvl="1"/>
            <a:r>
              <a:rPr lang="en-US" dirty="0"/>
              <a:t>Introduced objects, classes, inheritance and subclasses, and featured garbage collection.</a:t>
            </a:r>
          </a:p>
          <a:p>
            <a:pPr lvl="2"/>
            <a:r>
              <a:rPr lang="en-US" dirty="0"/>
              <a:t>Inspired by the observation that simulations become more robust when object state and behavior are bundled</a:t>
            </a:r>
          </a:p>
          <a:p>
            <a:pPr lvl="1"/>
            <a:r>
              <a:rPr lang="en-US" dirty="0"/>
              <a:t>Considered to be the first truly object-oriented programming language.</a:t>
            </a:r>
          </a:p>
          <a:p>
            <a:pPr lvl="1"/>
            <a:r>
              <a:rPr lang="en-US" dirty="0"/>
              <a:t>Developed in the 1960’s</a:t>
            </a:r>
          </a:p>
        </p:txBody>
      </p:sp>
      <p:grpSp>
        <p:nvGrpSpPr>
          <p:cNvPr id="5" name="Group 4">
            <a:extLst>
              <a:ext uri="{FF2B5EF4-FFF2-40B4-BE49-F238E27FC236}">
                <a16:creationId xmlns:a16="http://schemas.microsoft.com/office/drawing/2014/main" id="{B892E9A9-645C-4F4F-841A-EBE414220C5A}"/>
              </a:ext>
            </a:extLst>
          </p:cNvPr>
          <p:cNvGrpSpPr/>
          <p:nvPr/>
        </p:nvGrpSpPr>
        <p:grpSpPr>
          <a:xfrm>
            <a:off x="3897319" y="295275"/>
            <a:ext cx="2263761" cy="2521594"/>
            <a:chOff x="4979066" y="304800"/>
            <a:chExt cx="2263761" cy="2521594"/>
          </a:xfrm>
        </p:grpSpPr>
        <p:pic>
          <p:nvPicPr>
            <p:cNvPr id="1026" name="Picture 2">
              <a:extLst>
                <a:ext uri="{FF2B5EF4-FFF2-40B4-BE49-F238E27FC236}">
                  <a16:creationId xmlns:a16="http://schemas.microsoft.com/office/drawing/2014/main" id="{2E771EE2-3BC1-9346-865B-01F71F492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304800"/>
              <a:ext cx="140149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5A88A-E59B-D44D-BD3D-AF71C5C357AD}"/>
                </a:ext>
              </a:extLst>
            </p:cNvPr>
            <p:cNvSpPr txBox="1"/>
            <p:nvPr/>
          </p:nvSpPr>
          <p:spPr>
            <a:xfrm>
              <a:off x="4979066" y="2364729"/>
              <a:ext cx="2263761" cy="461665"/>
            </a:xfrm>
            <a:prstGeom prst="rect">
              <a:avLst/>
            </a:prstGeom>
            <a:noFill/>
          </p:spPr>
          <p:txBody>
            <a:bodyPr wrap="none" rtlCol="0">
              <a:spAutoFit/>
            </a:bodyPr>
            <a:lstStyle/>
            <a:p>
              <a:r>
                <a:rPr lang="en-US" sz="1200" dirty="0"/>
                <a:t>Ole-Johan Dahl, Professor</a:t>
              </a:r>
              <a:br>
                <a:rPr lang="en-US" sz="1200" dirty="0"/>
              </a:br>
              <a:r>
                <a:rPr lang="en-US" sz="1200" dirty="0"/>
                <a:t>Computer Science, 1931-2002</a:t>
              </a:r>
            </a:p>
          </p:txBody>
        </p:sp>
      </p:grpSp>
      <p:grpSp>
        <p:nvGrpSpPr>
          <p:cNvPr id="10" name="Group 9">
            <a:extLst>
              <a:ext uri="{FF2B5EF4-FFF2-40B4-BE49-F238E27FC236}">
                <a16:creationId xmlns:a16="http://schemas.microsoft.com/office/drawing/2014/main" id="{AF9F3649-B71B-2F4D-A30B-DDAD9E7F40C6}"/>
              </a:ext>
            </a:extLst>
          </p:cNvPr>
          <p:cNvGrpSpPr/>
          <p:nvPr/>
        </p:nvGrpSpPr>
        <p:grpSpPr>
          <a:xfrm>
            <a:off x="6597925" y="295275"/>
            <a:ext cx="2044149" cy="2512070"/>
            <a:chOff x="7017311" y="304800"/>
            <a:chExt cx="2044149" cy="2512070"/>
          </a:xfrm>
        </p:grpSpPr>
        <p:pic>
          <p:nvPicPr>
            <p:cNvPr id="1028" name="Picture 4">
              <a:extLst>
                <a:ext uri="{FF2B5EF4-FFF2-40B4-BE49-F238E27FC236}">
                  <a16:creationId xmlns:a16="http://schemas.microsoft.com/office/drawing/2014/main" id="{1B610EDD-AE18-1D49-AEE0-9E55919A0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17" y="304800"/>
              <a:ext cx="1408339" cy="1971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78E15B-14C7-5F4E-BA1C-36E9FF623F7F}"/>
                </a:ext>
              </a:extLst>
            </p:cNvPr>
            <p:cNvSpPr txBox="1"/>
            <p:nvPr/>
          </p:nvSpPr>
          <p:spPr>
            <a:xfrm>
              <a:off x="7017311" y="2355205"/>
              <a:ext cx="2044149" cy="461665"/>
            </a:xfrm>
            <a:prstGeom prst="rect">
              <a:avLst/>
            </a:prstGeom>
            <a:noFill/>
          </p:spPr>
          <p:txBody>
            <a:bodyPr wrap="none" rtlCol="0">
              <a:spAutoFit/>
            </a:bodyPr>
            <a:lstStyle/>
            <a:p>
              <a:r>
                <a:rPr lang="en-US" sz="1200" dirty="0"/>
                <a:t>Kristen Nygaard, Computer</a:t>
              </a:r>
              <a:br>
                <a:rPr lang="en-US" sz="1200" dirty="0"/>
              </a:br>
              <a:r>
                <a:rPr lang="en-US" sz="1200" dirty="0"/>
                <a:t>Scientist, 1926-2002 </a:t>
              </a:r>
            </a:p>
          </p:txBody>
        </p:sp>
      </p:grpSp>
      <p:pic>
        <p:nvPicPr>
          <p:cNvPr id="1030" name="Picture 6">
            <a:extLst>
              <a:ext uri="{FF2B5EF4-FFF2-40B4-BE49-F238E27FC236}">
                <a16:creationId xmlns:a16="http://schemas.microsoft.com/office/drawing/2014/main" id="{90B08063-E10F-384B-B2F5-A026101CC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3400"/>
            <a:ext cx="1237664" cy="59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5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66FA-8AC9-3C4C-8AE9-EF64394E28EB}"/>
              </a:ext>
            </a:extLst>
          </p:cNvPr>
          <p:cNvSpPr>
            <a:spLocks noGrp="1"/>
          </p:cNvSpPr>
          <p:nvPr>
            <p:ph type="title"/>
          </p:nvPr>
        </p:nvSpPr>
        <p:spPr/>
        <p:txBody>
          <a:bodyPr/>
          <a:lstStyle/>
          <a:p>
            <a:r>
              <a:rPr lang="en-US" dirty="0"/>
              <a:t>On the other Hand…</a:t>
            </a:r>
          </a:p>
        </p:txBody>
      </p:sp>
      <p:sp>
        <p:nvSpPr>
          <p:cNvPr id="3" name="Content Placeholder 2">
            <a:extLst>
              <a:ext uri="{FF2B5EF4-FFF2-40B4-BE49-F238E27FC236}">
                <a16:creationId xmlns:a16="http://schemas.microsoft.com/office/drawing/2014/main" id="{B6C0CCD5-E442-0C43-94BC-078C6A251FD4}"/>
              </a:ext>
            </a:extLst>
          </p:cNvPr>
          <p:cNvSpPr>
            <a:spLocks noGrp="1"/>
          </p:cNvSpPr>
          <p:nvPr>
            <p:ph idx="1"/>
          </p:nvPr>
        </p:nvSpPr>
        <p:spPr/>
        <p:txBody>
          <a:bodyPr>
            <a:normAutofit lnSpcReduction="10000"/>
          </a:bodyPr>
          <a:lstStyle/>
          <a:p>
            <a:r>
              <a:rPr lang="en-US" dirty="0"/>
              <a:t>OO approaches work extremely well for GUI and related frameworks.</a:t>
            </a:r>
          </a:p>
          <a:p>
            <a:r>
              <a:rPr lang="en-US" dirty="0"/>
              <a:t>Like everything else, OOP is just a tool to be used in situations where it makes sense,</a:t>
            </a:r>
          </a:p>
          <a:p>
            <a:pPr lvl="1"/>
            <a:r>
              <a:rPr lang="en-US" dirty="0"/>
              <a:t>Bundling behavior with state is in itself not a bad idea,</a:t>
            </a:r>
          </a:p>
          <a:p>
            <a:pPr lvl="1"/>
            <a:r>
              <a:rPr lang="en-US" dirty="0"/>
              <a:t>Trying to see every programming problem through this lens is…</a:t>
            </a:r>
          </a:p>
        </p:txBody>
      </p:sp>
    </p:spTree>
    <p:extLst>
      <p:ext uri="{BB962C8B-B14F-4D97-AF65-F5344CB8AC3E}">
        <p14:creationId xmlns:p14="http://schemas.microsoft.com/office/powerpoint/2010/main" val="419096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2895600"/>
            <a:ext cx="7010400" cy="3505200"/>
          </a:xfrm>
        </p:spPr>
        <p:txBody>
          <a:bodyPr>
            <a:normAutofit fontScale="77500" lnSpcReduction="20000"/>
          </a:bodyPr>
          <a:lstStyle/>
          <a:p>
            <a:r>
              <a:rPr lang="en-US" dirty="0"/>
              <a:t>Smalltalk</a:t>
            </a:r>
          </a:p>
          <a:p>
            <a:pPr lvl="1"/>
            <a:r>
              <a:rPr lang="en-US" dirty="0"/>
              <a:t>Influenced by the ideas in </a:t>
            </a:r>
            <a:r>
              <a:rPr lang="en-US" dirty="0" err="1"/>
              <a:t>Simula</a:t>
            </a:r>
            <a:r>
              <a:rPr lang="en-US" dirty="0"/>
              <a:t> and Lisp</a:t>
            </a:r>
          </a:p>
          <a:p>
            <a:pPr lvl="1"/>
            <a:r>
              <a:rPr lang="en-US" dirty="0"/>
              <a:t>Pure OO, “</a:t>
            </a:r>
            <a:r>
              <a:rPr lang="en-US" i="1" dirty="0"/>
              <a:t>Everything is an object</a:t>
            </a:r>
            <a:r>
              <a:rPr lang="en-US" dirty="0"/>
              <a:t>” – even primitive entities like integers</a:t>
            </a:r>
          </a:p>
          <a:p>
            <a:pPr lvl="1"/>
            <a:r>
              <a:rPr lang="en-US" dirty="0"/>
              <a:t>Highly influential because of the pure OO aspect</a:t>
            </a:r>
          </a:p>
          <a:p>
            <a:pPr lvl="2"/>
            <a:r>
              <a:rPr lang="en-US" dirty="0"/>
              <a:t>Other languages make tradeoffs due to performance issues</a:t>
            </a:r>
          </a:p>
          <a:p>
            <a:pPr lvl="1"/>
            <a:r>
              <a:rPr lang="en-US" dirty="0"/>
              <a:t>Developed in the 1970’s</a:t>
            </a:r>
          </a:p>
          <a:p>
            <a:pPr lvl="1"/>
            <a:r>
              <a:rPr lang="en-US" dirty="0"/>
              <a:t>Open-source modern implementation</a:t>
            </a:r>
          </a:p>
          <a:p>
            <a:pPr lvl="2"/>
            <a:r>
              <a:rPr lang="en-US" dirty="0">
                <a:hlinkClick r:id="rId2"/>
              </a:rPr>
              <a:t>https://squeak.org/</a:t>
            </a:r>
            <a:endParaRPr lang="en-US" dirty="0"/>
          </a:p>
          <a:p>
            <a:pPr lvl="2"/>
            <a:endParaRPr lang="en-US" dirty="0"/>
          </a:p>
          <a:p>
            <a:pPr lvl="1"/>
            <a:endParaRPr lang="en-US" dirty="0"/>
          </a:p>
        </p:txBody>
      </p:sp>
      <p:grpSp>
        <p:nvGrpSpPr>
          <p:cNvPr id="9" name="Group 8">
            <a:extLst>
              <a:ext uri="{FF2B5EF4-FFF2-40B4-BE49-F238E27FC236}">
                <a16:creationId xmlns:a16="http://schemas.microsoft.com/office/drawing/2014/main" id="{BA2E9356-F62E-6440-AAB1-B54D5B024B5E}"/>
              </a:ext>
            </a:extLst>
          </p:cNvPr>
          <p:cNvGrpSpPr/>
          <p:nvPr/>
        </p:nvGrpSpPr>
        <p:grpSpPr>
          <a:xfrm>
            <a:off x="6009479" y="304800"/>
            <a:ext cx="2351285" cy="2665115"/>
            <a:chOff x="6009479" y="304800"/>
            <a:chExt cx="2351285" cy="2665115"/>
          </a:xfrm>
        </p:grpSpPr>
        <p:pic>
          <p:nvPicPr>
            <p:cNvPr id="3074" name="Picture 2">
              <a:extLst>
                <a:ext uri="{FF2B5EF4-FFF2-40B4-BE49-F238E27FC236}">
                  <a16:creationId xmlns:a16="http://schemas.microsoft.com/office/drawing/2014/main" id="{0E6B2A3F-19ED-6C47-B121-9119D97C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
              <a:ext cx="1568645" cy="208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060B38-0A36-214C-A3E1-174C0E07118E}"/>
                </a:ext>
              </a:extLst>
            </p:cNvPr>
            <p:cNvSpPr txBox="1"/>
            <p:nvPr/>
          </p:nvSpPr>
          <p:spPr>
            <a:xfrm>
              <a:off x="6009479" y="2508250"/>
              <a:ext cx="2351285" cy="461665"/>
            </a:xfrm>
            <a:prstGeom prst="rect">
              <a:avLst/>
            </a:prstGeom>
            <a:noFill/>
          </p:spPr>
          <p:txBody>
            <a:bodyPr wrap="none" rtlCol="0">
              <a:spAutoFit/>
            </a:bodyPr>
            <a:lstStyle/>
            <a:p>
              <a:r>
                <a:rPr lang="en-US" sz="1200" dirty="0"/>
                <a:t>Dr Alan Kay, computer scientist,</a:t>
              </a:r>
            </a:p>
            <a:p>
              <a:r>
                <a:rPr lang="en-US" sz="1200" dirty="0"/>
                <a:t>1940-</a:t>
              </a:r>
            </a:p>
          </p:txBody>
        </p:sp>
      </p:grpSp>
      <p:pic>
        <p:nvPicPr>
          <p:cNvPr id="3076" name="Picture 4">
            <a:extLst>
              <a:ext uri="{FF2B5EF4-FFF2-40B4-BE49-F238E27FC236}">
                <a16:creationId xmlns:a16="http://schemas.microsoft.com/office/drawing/2014/main" id="{2899D2AF-D063-BF47-9022-8049664C8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90805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sz="half" idx="1"/>
          </p:nvPr>
        </p:nvSpPr>
        <p:spPr/>
        <p:txBody>
          <a:bodyPr>
            <a:normAutofit fontScale="85000" lnSpcReduction="10000"/>
          </a:bodyPr>
          <a:lstStyle/>
          <a:p>
            <a:pPr lvl="2"/>
            <a:endParaRPr lang="en-US" dirty="0"/>
          </a:p>
          <a:p>
            <a:pPr lvl="1"/>
            <a:endParaRPr lang="en-US" dirty="0"/>
          </a:p>
        </p:txBody>
      </p:sp>
      <p:sp>
        <p:nvSpPr>
          <p:cNvPr id="4" name="Content Placeholder 3">
            <a:extLst>
              <a:ext uri="{FF2B5EF4-FFF2-40B4-BE49-F238E27FC236}">
                <a16:creationId xmlns:a16="http://schemas.microsoft.com/office/drawing/2014/main" id="{C38D7E71-C98F-284C-BAA8-8424101AAC23}"/>
              </a:ext>
            </a:extLst>
          </p:cNvPr>
          <p:cNvSpPr>
            <a:spLocks noGrp="1"/>
          </p:cNvSpPr>
          <p:nvPr>
            <p:ph sz="half" idx="2"/>
          </p:nvPr>
        </p:nvSpPr>
        <p:spPr/>
        <p:txBody>
          <a:bodyPr>
            <a:normAutofit fontScale="85000" lnSpcReduction="10000"/>
          </a:bodyPr>
          <a:lstStyle/>
          <a:p>
            <a:r>
              <a:rPr lang="en-US" dirty="0"/>
              <a:t>Some classics from the “classic” OOP period</a:t>
            </a:r>
          </a:p>
          <a:p>
            <a:pPr lvl="1"/>
            <a:r>
              <a:rPr lang="en-US" dirty="0"/>
              <a:t>Bertrand Meyer, designer of Eiffel, design by contract</a:t>
            </a:r>
          </a:p>
          <a:p>
            <a:pPr lvl="1"/>
            <a:r>
              <a:rPr lang="en-US" dirty="0"/>
              <a:t>Grady </a:t>
            </a:r>
            <a:r>
              <a:rPr lang="en-US" dirty="0" err="1"/>
              <a:t>Booch</a:t>
            </a:r>
            <a:r>
              <a:rPr lang="en-US" dirty="0"/>
              <a:t>, inventor of UML</a:t>
            </a:r>
          </a:p>
          <a:p>
            <a:pPr lvl="1"/>
            <a:r>
              <a:rPr lang="en-US" dirty="0"/>
              <a:t>“Gang of Four”, design patterns were hugely influential on OO architectures and OOP</a:t>
            </a:r>
          </a:p>
        </p:txBody>
      </p:sp>
      <p:pic>
        <p:nvPicPr>
          <p:cNvPr id="5122" name="Picture 2">
            <a:extLst>
              <a:ext uri="{FF2B5EF4-FFF2-40B4-BE49-F238E27FC236}">
                <a16:creationId xmlns:a16="http://schemas.microsoft.com/office/drawing/2014/main" id="{FBC7E6F3-5CE6-F049-960D-5117AE2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3251"/>
            <a:ext cx="2046503"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77B9CD-D6DC-5447-B2EF-63ACA9BE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51" y="1513881"/>
            <a:ext cx="2121481"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8200B0-AC0E-BA44-A25E-BE225A5B9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4548"/>
            <a:ext cx="2131797" cy="267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lstStyle/>
          <a:p>
            <a:r>
              <a:rPr lang="en-US" dirty="0"/>
              <a:t>In non-OOP setting objects only have external identity (reference)</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lstStyle/>
          <a:p>
            <a:r>
              <a:rPr lang="en-US" dirty="0"/>
              <a:t>In Python ”self” refers to the internal object identity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3411415"/>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
        <p:nvSpPr>
          <p:cNvPr id="3" name="Right Arrow 2">
            <a:extLst>
              <a:ext uri="{FF2B5EF4-FFF2-40B4-BE49-F238E27FC236}">
                <a16:creationId xmlns:a16="http://schemas.microsoft.com/office/drawing/2014/main" id="{606B74EB-6298-8B49-8268-AABA313321BB}"/>
              </a:ext>
            </a:extLst>
          </p:cNvPr>
          <p:cNvSpPr/>
          <p:nvPr/>
        </p:nvSpPr>
        <p:spPr bwMode="auto">
          <a:xfrm rot="5698395">
            <a:off x="4013281" y="4720969"/>
            <a:ext cx="304800" cy="22860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9363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24372</TotalTime>
  <Words>1978</Words>
  <Application>Microsoft Macintosh PowerPoint</Application>
  <PresentationFormat>On-screen Show (4:3)</PresentationFormat>
  <Paragraphs>192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Söhne</vt:lpstr>
      <vt:lpstr>Wingdings</vt:lpstr>
      <vt:lpstr>quake2</vt:lpstr>
      <vt:lpstr>Object-Oriented Programming</vt:lpstr>
      <vt:lpstr>Reading</vt:lpstr>
      <vt:lpstr>Origins of  OOP</vt:lpstr>
      <vt:lpstr>Origins of OOP</vt:lpstr>
      <vt:lpstr>Origins of OOP</vt:lpstr>
      <vt:lpstr>Object-Oriented Programming</vt:lpstr>
      <vt:lpstr>Object Identity</vt:lpstr>
      <vt:lpstr>Object Identity – OOP </vt:lpstr>
      <vt:lpstr>Object Identity – OOP </vt:lpstr>
      <vt:lpstr>Encapsulation</vt:lpstr>
      <vt:lpstr>Inheritance</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lpstr>Dynamically Typed Languages</vt:lpstr>
      <vt:lpstr>Dynamically Typed Languages</vt:lpstr>
      <vt:lpstr>OOP – Duck Typing</vt:lpstr>
      <vt:lpstr>OOP -- Criticisms</vt:lpstr>
      <vt:lpstr>Inheritance</vt:lpstr>
      <vt:lpstr>Multiple-Inheritance – The  Diamond Problem</vt:lpstr>
      <vt:lpstr>The Diamond Problem</vt:lpstr>
      <vt:lpstr>The Diamond Problem</vt:lpstr>
      <vt:lpstr>Other Criticisms</vt:lpstr>
      <vt:lpstr>On the other Hand…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36</cp:revision>
  <cp:lastPrinted>2012-01-23T19:25:49Z</cp:lastPrinted>
  <dcterms:created xsi:type="dcterms:W3CDTF">2023-01-24T22:13:00Z</dcterms:created>
  <dcterms:modified xsi:type="dcterms:W3CDTF">2023-03-06T11:52:21Z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